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2" r:id="rId5"/>
    <p:sldId id="263" r:id="rId6"/>
    <p:sldId id="264" r:id="rId7"/>
    <p:sldId id="266" r:id="rId8"/>
    <p:sldId id="267" r:id="rId9"/>
    <p:sldId id="268" r:id="rId10"/>
    <p:sldId id="295" r:id="rId11"/>
    <p:sldId id="269" r:id="rId12"/>
    <p:sldId id="270" r:id="rId13"/>
    <p:sldId id="273" r:id="rId14"/>
    <p:sldId id="272" r:id="rId15"/>
    <p:sldId id="296" r:id="rId16"/>
    <p:sldId id="275" r:id="rId17"/>
    <p:sldId id="297" r:id="rId18"/>
    <p:sldId id="277" r:id="rId19"/>
    <p:sldId id="298" r:id="rId20"/>
    <p:sldId id="299" r:id="rId21"/>
    <p:sldId id="280" r:id="rId22"/>
    <p:sldId id="278" r:id="rId23"/>
    <p:sldId id="305" r:id="rId24"/>
    <p:sldId id="306" r:id="rId25"/>
    <p:sldId id="307" r:id="rId26"/>
    <p:sldId id="311" r:id="rId27"/>
    <p:sldId id="308" r:id="rId28"/>
    <p:sldId id="309" r:id="rId29"/>
    <p:sldId id="310" r:id="rId30"/>
    <p:sldId id="312" r:id="rId31"/>
    <p:sldId id="304" r:id="rId32"/>
    <p:sldId id="303" r:id="rId33"/>
    <p:sldId id="287" r:id="rId34"/>
    <p:sldId id="288" r:id="rId35"/>
    <p:sldId id="301" r:id="rId36"/>
    <p:sldId id="289" r:id="rId37"/>
    <p:sldId id="30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10/11/22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10/11/22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24v to Control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43157"/>
            <a:ext cx="5914253" cy="7885671"/>
          </a:xfrm>
          <a:prstGeom prst="rect">
            <a:avLst/>
          </a:prstGeom>
        </p:spPr>
      </p:pic>
      <p:sp>
        <p:nvSpPr>
          <p:cNvPr id="4" name="TextBox 3">
            <a:extLst>
              <a:ext uri="{FF2B5EF4-FFF2-40B4-BE49-F238E27FC236}">
                <a16:creationId xmlns:a16="http://schemas.microsoft.com/office/drawing/2014/main" id="{7A04FB93-E31B-1546-9C9B-14AA190E468D}"/>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device, measuring stick&#10;&#10;Description automatically generated">
            <a:extLst>
              <a:ext uri="{FF2B5EF4-FFF2-40B4-BE49-F238E27FC236}">
                <a16:creationId xmlns:a16="http://schemas.microsoft.com/office/drawing/2014/main" id="{B5C011BB-52AF-B541-A3EB-6F26BAF128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7964" y="849783"/>
            <a:ext cx="4372748" cy="5830330"/>
          </a:xfrm>
          <a:prstGeom prst="rect">
            <a:avLst/>
          </a:prstGeom>
        </p:spPr>
      </p:pic>
      <p:pic>
        <p:nvPicPr>
          <p:cNvPr id="7" name="Picture 6">
            <a:extLst>
              <a:ext uri="{FF2B5EF4-FFF2-40B4-BE49-F238E27FC236}">
                <a16:creationId xmlns:a16="http://schemas.microsoft.com/office/drawing/2014/main" id="{3A18B297-90C4-B44C-AA03-8110EE06BF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11292" y="849782"/>
            <a:ext cx="4372748" cy="5830331"/>
          </a:xfrm>
          <a:prstGeom prst="rect">
            <a:avLst/>
          </a:prstGeom>
        </p:spPr>
      </p:pic>
      <p:sp>
        <p:nvSpPr>
          <p:cNvPr id="4" name="TextBox 3">
            <a:extLst>
              <a:ext uri="{FF2B5EF4-FFF2-40B4-BE49-F238E27FC236}">
                <a16:creationId xmlns:a16="http://schemas.microsoft.com/office/drawing/2014/main" id="{677A2885-3E22-C54F-AE19-7A24E8A4C45A}"/>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6.5 inches. Place the shrink tube such that the metal braid ends midway through it. The wires should now measure 6.25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4" name="Picture 3">
            <a:extLst>
              <a:ext uri="{FF2B5EF4-FFF2-40B4-BE49-F238E27FC236}">
                <a16:creationId xmlns:a16="http://schemas.microsoft.com/office/drawing/2014/main" id="{C79B6F11-123B-1B43-8B4D-DB75ADA108DA}"/>
              </a:ext>
            </a:extLst>
          </p:cNvPr>
          <p:cNvPicPr>
            <a:picLocks noChangeAspect="1"/>
          </p:cNvPicPr>
          <p:nvPr/>
        </p:nvPicPr>
        <p:blipFill>
          <a:blip r:embed="rId3"/>
          <a:stretch>
            <a:fillRect/>
          </a:stretch>
        </p:blipFill>
        <p:spPr>
          <a:xfrm>
            <a:off x="6998569" y="173689"/>
            <a:ext cx="4688869" cy="6251826"/>
          </a:xfrm>
          <a:prstGeom prst="rect">
            <a:avLst/>
          </a:prstGeom>
        </p:spPr>
      </p:pic>
      <p:sp>
        <p:nvSpPr>
          <p:cNvPr id="5" name="TextBox 4">
            <a:extLst>
              <a:ext uri="{FF2B5EF4-FFF2-40B4-BE49-F238E27FC236}">
                <a16:creationId xmlns:a16="http://schemas.microsoft.com/office/drawing/2014/main" id="{4D9B4424-F0B3-9248-9B9A-43D6B29591C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6836" y="1090309"/>
            <a:ext cx="4160232" cy="5546975"/>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11560" y="1783681"/>
            <a:ext cx="5546975" cy="4160232"/>
          </a:xfrm>
          <a:prstGeom prst="rect">
            <a:avLst/>
          </a:prstGeom>
        </p:spPr>
      </p:pic>
      <p:sp>
        <p:nvSpPr>
          <p:cNvPr id="4" name="TextBox 3">
            <a:extLst>
              <a:ext uri="{FF2B5EF4-FFF2-40B4-BE49-F238E27FC236}">
                <a16:creationId xmlns:a16="http://schemas.microsoft.com/office/drawing/2014/main" id="{5E37B0BF-2F88-024F-823C-45BFB09F75D6}"/>
              </a:ext>
            </a:extLst>
          </p:cNvPr>
          <p:cNvSpPr txBox="1"/>
          <p:nvPr/>
        </p:nvSpPr>
        <p:spPr>
          <a:xfrm>
            <a:off x="3505199" y="497009"/>
            <a:ext cx="5181601"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348364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26822" y="1006327"/>
            <a:ext cx="4639099" cy="618546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BD9B466-2E02-B748-AB32-28AE5F78C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1220" y="222422"/>
            <a:ext cx="4647140" cy="6196187"/>
          </a:xfrm>
          <a:prstGeom prst="rect">
            <a:avLst/>
          </a:prstGeom>
        </p:spPr>
      </p:pic>
      <p:sp>
        <p:nvSpPr>
          <p:cNvPr id="5" name="TextBox 4">
            <a:extLst>
              <a:ext uri="{FF2B5EF4-FFF2-40B4-BE49-F238E27FC236}">
                <a16:creationId xmlns:a16="http://schemas.microsoft.com/office/drawing/2014/main" id="{90DA2024-4A04-FB42-8581-72032529746B}"/>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where the longer length of wire (measured to be 6.25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DDD3D1-15E1-9649-8AA2-F1008823C1D0}"/>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420077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2"/>
          <a:stretch>
            <a:fillRect/>
          </a:stretch>
        </p:blipFill>
        <p:spPr>
          <a:xfrm rot="16200000">
            <a:off x="6207211" y="962794"/>
            <a:ext cx="4769710" cy="6359612"/>
          </a:xfrm>
          <a:prstGeom prst="rect">
            <a:avLst/>
          </a:prstGeom>
        </p:spPr>
      </p:pic>
      <p:pic>
        <p:nvPicPr>
          <p:cNvPr id="3" name="Picture 2" descr="A picture containing indoor, dirty&#10;&#10;Description automatically generated">
            <a:extLst>
              <a:ext uri="{FF2B5EF4-FFF2-40B4-BE49-F238E27FC236}">
                <a16:creationId xmlns:a16="http://schemas.microsoft.com/office/drawing/2014/main" id="{AC7A2A0D-3BEC-914A-B9C1-DC8F47FFD6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129" y="407773"/>
            <a:ext cx="4589762" cy="6119683"/>
          </a:xfrm>
          <a:prstGeom prst="rect">
            <a:avLst/>
          </a:prstGeom>
        </p:spPr>
      </p:pic>
      <p:sp>
        <p:nvSpPr>
          <p:cNvPr id="4" name="TextBox 3">
            <a:extLst>
              <a:ext uri="{FF2B5EF4-FFF2-40B4-BE49-F238E27FC236}">
                <a16:creationId xmlns:a16="http://schemas.microsoft.com/office/drawing/2014/main" id="{C64EC6AD-6AA4-3C4B-ACCF-597DD50E592A}"/>
              </a:ext>
            </a:extLst>
          </p:cNvPr>
          <p:cNvSpPr txBox="1"/>
          <p:nvPr/>
        </p:nvSpPr>
        <p:spPr>
          <a:xfrm>
            <a:off x="5817335" y="623132"/>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3" name="Picture 2">
            <a:extLst>
              <a:ext uri="{FF2B5EF4-FFF2-40B4-BE49-F238E27FC236}">
                <a16:creationId xmlns:a16="http://schemas.microsoft.com/office/drawing/2014/main" id="{F915D9E3-4703-3C44-918A-EC07CD7723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996" y="359032"/>
            <a:ext cx="4604951" cy="6139935"/>
          </a:xfrm>
          <a:prstGeom prst="rect">
            <a:avLst/>
          </a:prstGeom>
        </p:spPr>
      </p:pic>
      <p:sp>
        <p:nvSpPr>
          <p:cNvPr id="4" name="TextBox 3">
            <a:extLst>
              <a:ext uri="{FF2B5EF4-FFF2-40B4-BE49-F238E27FC236}">
                <a16:creationId xmlns:a16="http://schemas.microsoft.com/office/drawing/2014/main" id="{A84D5A4E-4584-7742-9308-77D9ABF9EBCE}"/>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128118"/>
            <a:ext cx="5534282" cy="7379043"/>
          </a:xfrm>
          <a:prstGeom prst="rect">
            <a:avLst/>
          </a:prstGeom>
        </p:spPr>
      </p:pic>
      <p:sp>
        <p:nvSpPr>
          <p:cNvPr id="5" name="TextBox 4">
            <a:extLst>
              <a:ext uri="{FF2B5EF4-FFF2-40B4-BE49-F238E27FC236}">
                <a16:creationId xmlns:a16="http://schemas.microsoft.com/office/drawing/2014/main" id="{F930A1B9-EB37-EE4D-A1C7-5CD07B0E4C25}"/>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6" y="92951"/>
            <a:ext cx="5630047" cy="7506729"/>
          </a:xfrm>
          <a:prstGeom prst="rect">
            <a:avLst/>
          </a:prstGeom>
        </p:spPr>
      </p:pic>
      <p:sp>
        <p:nvSpPr>
          <p:cNvPr id="4" name="TextBox 3">
            <a:extLst>
              <a:ext uri="{FF2B5EF4-FFF2-40B4-BE49-F238E27FC236}">
                <a16:creationId xmlns:a16="http://schemas.microsoft.com/office/drawing/2014/main" id="{D6E180FC-F4D4-1346-B889-BB6AB00DF601}"/>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1045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electronics&#10;&#10;Description automatically generated">
            <a:extLst>
              <a:ext uri="{FF2B5EF4-FFF2-40B4-BE49-F238E27FC236}">
                <a16:creationId xmlns:a16="http://schemas.microsoft.com/office/drawing/2014/main" id="{54E6C379-04D9-A944-812A-34EBE081AF9F}"/>
              </a:ext>
            </a:extLst>
          </p:cNvPr>
          <p:cNvPicPr>
            <a:picLocks noChangeAspect="1"/>
          </p:cNvPicPr>
          <p:nvPr/>
        </p:nvPicPr>
        <p:blipFill>
          <a:blip r:embed="rId2"/>
          <a:stretch>
            <a:fillRect/>
          </a:stretch>
        </p:blipFill>
        <p:spPr>
          <a:xfrm rot="16200000">
            <a:off x="3280975" y="-555281"/>
            <a:ext cx="5630047" cy="750672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49415"/>
            <a:ext cx="5691831" cy="7589108"/>
          </a:xfrm>
          <a:prstGeom prst="rect">
            <a:avLst/>
          </a:prstGeom>
        </p:spPr>
      </p:pic>
      <p:sp>
        <p:nvSpPr>
          <p:cNvPr id="6" name="TextBox 5">
            <a:extLst>
              <a:ext uri="{FF2B5EF4-FFF2-40B4-BE49-F238E27FC236}">
                <a16:creationId xmlns:a16="http://schemas.microsoft.com/office/drawing/2014/main" id="{5FA17CF0-4A2C-E446-A2F5-EBDF76B0D86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8" y="-103338"/>
            <a:ext cx="5877182" cy="7836243"/>
          </a:xfrm>
          <a:prstGeom prst="rect">
            <a:avLst/>
          </a:prstGeom>
        </p:spPr>
      </p:pic>
      <p:sp>
        <p:nvSpPr>
          <p:cNvPr id="3" name="TextBox 2">
            <a:extLst>
              <a:ext uri="{FF2B5EF4-FFF2-40B4-BE49-F238E27FC236}">
                <a16:creationId xmlns:a16="http://schemas.microsoft.com/office/drawing/2014/main" id="{069534BA-A423-3F47-B5A1-C92781237B48}"/>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9F49F4D5-006E-FD41-A56B-05876BF1A894}"/>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9F510FB-4B3B-7240-87A3-7EBE722C155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10;&#10;Description automatically generated">
            <a:extLst>
              <a:ext uri="{FF2B5EF4-FFF2-40B4-BE49-F238E27FC236}">
                <a16:creationId xmlns:a16="http://schemas.microsoft.com/office/drawing/2014/main" id="{0DF50729-C8FE-764C-B132-2B814DEF9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55965" y="832793"/>
            <a:ext cx="4382015" cy="5842687"/>
          </a:xfrm>
          <a:prstGeom prst="rect">
            <a:avLst/>
          </a:prstGeom>
        </p:spPr>
      </p:pic>
      <p:pic>
        <p:nvPicPr>
          <p:cNvPr id="5" name="Picture 4">
            <a:extLst>
              <a:ext uri="{FF2B5EF4-FFF2-40B4-BE49-F238E27FC236}">
                <a16:creationId xmlns:a16="http://schemas.microsoft.com/office/drawing/2014/main" id="{04FDE183-FB0B-4C4B-BE60-652D43E96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6613"/>
            <a:ext cx="4382017" cy="5842689"/>
          </a:xfrm>
          <a:prstGeom prst="rect">
            <a:avLst/>
          </a:prstGeom>
        </p:spPr>
      </p:pic>
      <p:sp>
        <p:nvSpPr>
          <p:cNvPr id="4" name="TextBox 3">
            <a:extLst>
              <a:ext uri="{FF2B5EF4-FFF2-40B4-BE49-F238E27FC236}">
                <a16:creationId xmlns:a16="http://schemas.microsoft.com/office/drawing/2014/main" id="{5039BAAE-D030-474F-9608-41723191674D}"/>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2.5 inches of it remains twisted. Straighten out the lengths that were untwisted.</a:t>
            </a:r>
          </a:p>
        </p:txBody>
      </p:sp>
    </p:spTree>
    <p:extLst>
      <p:ext uri="{BB962C8B-B14F-4D97-AF65-F5344CB8AC3E}">
        <p14:creationId xmlns:p14="http://schemas.microsoft.com/office/powerpoint/2010/main" val="113346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8B3B7FF-3366-364D-9A18-755212A6C148}"/>
              </a:ext>
            </a:extLst>
          </p:cNvPr>
          <p:cNvPicPr>
            <a:picLocks noChangeAspect="1"/>
          </p:cNvPicPr>
          <p:nvPr/>
        </p:nvPicPr>
        <p:blipFill>
          <a:blip r:embed="rId2"/>
          <a:stretch>
            <a:fillRect/>
          </a:stretch>
        </p:blipFill>
        <p:spPr>
          <a:xfrm rot="16200000">
            <a:off x="3200657" y="-161925"/>
            <a:ext cx="5790685" cy="7720913"/>
          </a:xfrm>
          <a:prstGeom prst="rect">
            <a:avLst/>
          </a:prstGeom>
        </p:spPr>
      </p:pic>
      <p:sp>
        <p:nvSpPr>
          <p:cNvPr id="4" name="TextBox 3">
            <a:extLst>
              <a:ext uri="{FF2B5EF4-FFF2-40B4-BE49-F238E27FC236}">
                <a16:creationId xmlns:a16="http://schemas.microsoft.com/office/drawing/2014/main" id="{DAED4293-2A7D-9740-9055-68593C3B5CE3}"/>
              </a:ext>
            </a:extLst>
          </p:cNvPr>
          <p:cNvSpPr txBox="1"/>
          <p:nvPr/>
        </p:nvSpPr>
        <p:spPr>
          <a:xfrm>
            <a:off x="1145627" y="264126"/>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211078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B0325-1B16-4D47-A17C-FC6BBC3643ED}"/>
              </a:ext>
            </a:extLst>
          </p:cNvPr>
          <p:cNvPicPr>
            <a:picLocks noChangeAspect="1"/>
          </p:cNvPicPr>
          <p:nvPr/>
        </p:nvPicPr>
        <p:blipFill>
          <a:blip r:embed="rId2"/>
          <a:stretch>
            <a:fillRect/>
          </a:stretch>
        </p:blipFill>
        <p:spPr>
          <a:xfrm>
            <a:off x="0" y="1"/>
            <a:ext cx="5143500" cy="6858000"/>
          </a:xfrm>
          <a:prstGeom prst="rect">
            <a:avLst/>
          </a:prstGeom>
        </p:spPr>
      </p:pic>
      <p:sp>
        <p:nvSpPr>
          <p:cNvPr id="4" name="TextBox 3">
            <a:extLst>
              <a:ext uri="{FF2B5EF4-FFF2-40B4-BE49-F238E27FC236}">
                <a16:creationId xmlns:a16="http://schemas.microsoft.com/office/drawing/2014/main" id="{F7D94B71-ACAD-8D46-8DB4-086B5C162F26}"/>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7mm of isolation off.</a:t>
            </a:r>
          </a:p>
        </p:txBody>
      </p:sp>
    </p:spTree>
    <p:extLst>
      <p:ext uri="{BB962C8B-B14F-4D97-AF65-F5344CB8AC3E}">
        <p14:creationId xmlns:p14="http://schemas.microsoft.com/office/powerpoint/2010/main" val="57780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A4662F1D-6EDB-7448-BF83-3DDEE0F53F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4" name="Picture 3" descr="A close-up of a pen&#10;&#10;Description automatically generated with low confidence">
            <a:extLst>
              <a:ext uri="{FF2B5EF4-FFF2-40B4-BE49-F238E27FC236}">
                <a16:creationId xmlns:a16="http://schemas.microsoft.com/office/drawing/2014/main" id="{38C6ACBD-4670-C546-A873-20709FFF2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7905" y="481914"/>
            <a:ext cx="4387493" cy="5849990"/>
          </a:xfrm>
          <a:prstGeom prst="rect">
            <a:avLst/>
          </a:prstGeom>
        </p:spPr>
      </p:pic>
      <p:sp>
        <p:nvSpPr>
          <p:cNvPr id="5" name="TextBox 4">
            <a:extLst>
              <a:ext uri="{FF2B5EF4-FFF2-40B4-BE49-F238E27FC236}">
                <a16:creationId xmlns:a16="http://schemas.microsoft.com/office/drawing/2014/main" id="{856467B6-BFEA-4F4C-8F58-041E6904EC5C}"/>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4186714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light&#10;&#10;Description automatically generated">
            <a:extLst>
              <a:ext uri="{FF2B5EF4-FFF2-40B4-BE49-F238E27FC236}">
                <a16:creationId xmlns:a16="http://schemas.microsoft.com/office/drawing/2014/main" id="{C340ACE2-ED15-9748-B20C-0D89173F2F6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93C6984-B41E-294A-9521-F53B0F359BF7}"/>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6 forks onto each of the stripped wire ends as shown. Exposed wire should be visible above and below the fork’s tube.</a:t>
            </a:r>
          </a:p>
        </p:txBody>
      </p:sp>
      <p:cxnSp>
        <p:nvCxnSpPr>
          <p:cNvPr id="5" name="Straight Arrow Connector 4">
            <a:extLst>
              <a:ext uri="{FF2B5EF4-FFF2-40B4-BE49-F238E27FC236}">
                <a16:creationId xmlns:a16="http://schemas.microsoft.com/office/drawing/2014/main" id="{009D9DD0-08D4-AB45-A0C5-1B12FEFF65E9}"/>
              </a:ext>
            </a:extLst>
          </p:cNvPr>
          <p:cNvCxnSpPr>
            <a:cxnSpLocks/>
          </p:cNvCxnSpPr>
          <p:nvPr/>
        </p:nvCxnSpPr>
        <p:spPr>
          <a:xfrm flipH="1" flipV="1">
            <a:off x="2612806" y="3431248"/>
            <a:ext cx="571828" cy="2618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09D9490-E5BA-E743-8071-7E18D7438111}"/>
              </a:ext>
            </a:extLst>
          </p:cNvPr>
          <p:cNvCxnSpPr>
            <a:cxnSpLocks/>
          </p:cNvCxnSpPr>
          <p:nvPr/>
        </p:nvCxnSpPr>
        <p:spPr>
          <a:xfrm flipH="1">
            <a:off x="2561240" y="3762610"/>
            <a:ext cx="623394" cy="161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D9F961-8B00-0A4C-9315-952E38596D67}"/>
              </a:ext>
            </a:extLst>
          </p:cNvPr>
          <p:cNvSpPr txBox="1"/>
          <p:nvPr/>
        </p:nvSpPr>
        <p:spPr>
          <a:xfrm>
            <a:off x="3152796" y="3580315"/>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83427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 cross on a stick&#10;&#10;Description automatically generated with low confidence">
            <a:extLst>
              <a:ext uri="{FF2B5EF4-FFF2-40B4-BE49-F238E27FC236}">
                <a16:creationId xmlns:a16="http://schemas.microsoft.com/office/drawing/2014/main" id="{0B75247D-1CB0-7C4D-BA4E-58F1A6479A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4" y="1281148"/>
            <a:ext cx="3844372" cy="5125829"/>
          </a:xfrm>
          <a:prstGeom prst="rect">
            <a:avLst/>
          </a:prstGeom>
        </p:spPr>
      </p:pic>
      <p:pic>
        <p:nvPicPr>
          <p:cNvPr id="5" name="Picture 4" descr="A light on a pole&#10;&#10;Description automatically generated with low confidence">
            <a:extLst>
              <a:ext uri="{FF2B5EF4-FFF2-40B4-BE49-F238E27FC236}">
                <a16:creationId xmlns:a16="http://schemas.microsoft.com/office/drawing/2014/main" id="{6EA7B1BF-0693-BB48-B324-C3A62C4667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814" y="1281148"/>
            <a:ext cx="3844372" cy="5125830"/>
          </a:xfrm>
          <a:prstGeom prst="rect">
            <a:avLst/>
          </a:prstGeom>
        </p:spPr>
      </p:pic>
      <p:pic>
        <p:nvPicPr>
          <p:cNvPr id="6" name="Picture 5">
            <a:extLst>
              <a:ext uri="{FF2B5EF4-FFF2-40B4-BE49-F238E27FC236}">
                <a16:creationId xmlns:a16="http://schemas.microsoft.com/office/drawing/2014/main" id="{46319942-B461-8C4D-BA19-183FD19CB4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123" y="1281148"/>
            <a:ext cx="3844373" cy="5125830"/>
          </a:xfrm>
          <a:prstGeom prst="rect">
            <a:avLst/>
          </a:prstGeom>
        </p:spPr>
      </p:pic>
      <p:sp>
        <p:nvSpPr>
          <p:cNvPr id="7" name="Oval 6">
            <a:extLst>
              <a:ext uri="{FF2B5EF4-FFF2-40B4-BE49-F238E27FC236}">
                <a16:creationId xmlns:a16="http://schemas.microsoft.com/office/drawing/2014/main" id="{A452AE65-2AC6-6B4B-B3D1-11FB17BB6172}"/>
              </a:ext>
            </a:extLst>
          </p:cNvPr>
          <p:cNvSpPr/>
          <p:nvPr/>
        </p:nvSpPr>
        <p:spPr>
          <a:xfrm rot="6160868">
            <a:off x="10060973" y="2387762"/>
            <a:ext cx="347673" cy="17137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03B165-2D8E-024D-8363-31BDAE5CF43D}"/>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forks using the 12-10 </a:t>
            </a:r>
            <a:r>
              <a:rPr lang="en-US" sz="1200" dirty="0" err="1"/>
              <a:t>awg</a:t>
            </a:r>
            <a:r>
              <a:rPr lang="en-US" sz="1200" dirty="0"/>
              <a:t> slot in the crimper. Each fork needs to be crimped twice: one above the other as shown in the middle photo.</a:t>
            </a:r>
          </a:p>
        </p:txBody>
      </p:sp>
    </p:spTree>
    <p:extLst>
      <p:ext uri="{BB962C8B-B14F-4D97-AF65-F5344CB8AC3E}">
        <p14:creationId xmlns:p14="http://schemas.microsoft.com/office/powerpoint/2010/main" val="198776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94A859BE-94E5-6C42-BF36-BC51D6DEA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9592" y="918846"/>
            <a:ext cx="4285786" cy="5714381"/>
          </a:xfrm>
          <a:prstGeom prst="rect">
            <a:avLst/>
          </a:prstGeom>
        </p:spPr>
      </p:pic>
      <p:pic>
        <p:nvPicPr>
          <p:cNvPr id="5" name="Picture 4">
            <a:extLst>
              <a:ext uri="{FF2B5EF4-FFF2-40B4-BE49-F238E27FC236}">
                <a16:creationId xmlns:a16="http://schemas.microsoft.com/office/drawing/2014/main" id="{900A87BD-181D-3A4B-9F54-0B3214D224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624" y="918845"/>
            <a:ext cx="4285787" cy="5714382"/>
          </a:xfrm>
          <a:prstGeom prst="rect">
            <a:avLst/>
          </a:prstGeom>
        </p:spPr>
      </p:pic>
      <p:sp>
        <p:nvSpPr>
          <p:cNvPr id="4" name="TextBox 3">
            <a:extLst>
              <a:ext uri="{FF2B5EF4-FFF2-40B4-BE49-F238E27FC236}">
                <a16:creationId xmlns:a16="http://schemas.microsoft.com/office/drawing/2014/main" id="{3CE07C2E-8C90-F84E-A143-0991CE4F6B77}"/>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forks. The solder should cover all the exposed wire both above and below the forks’ crimped joints. Do not forget about the exposed wire below the crimped joints on the reverse side of the forks. Try to be fast as the shrink tube will shrink in the incorrect place if the heat </a:t>
            </a:r>
            <a:r>
              <a:rPr lang="en-US" sz="1200"/>
              <a:t>travels too </a:t>
            </a:r>
            <a:r>
              <a:rPr lang="en-US" sz="1200" dirty="0"/>
              <a:t>far down the wire.</a:t>
            </a:r>
          </a:p>
        </p:txBody>
      </p:sp>
    </p:spTree>
    <p:extLst>
      <p:ext uri="{BB962C8B-B14F-4D97-AF65-F5344CB8AC3E}">
        <p14:creationId xmlns:p14="http://schemas.microsoft.com/office/powerpoint/2010/main" val="359737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8BEAA627-7542-A34B-9324-A8B145D0DE39}"/>
              </a:ext>
            </a:extLst>
          </p:cNvPr>
          <p:cNvPicPr>
            <a:picLocks noChangeAspect="1"/>
          </p:cNvPicPr>
          <p:nvPr/>
        </p:nvPicPr>
        <p:blipFill>
          <a:blip r:embed="rId2"/>
          <a:stretch>
            <a:fillRect/>
          </a:stretch>
        </p:blipFill>
        <p:spPr>
          <a:xfrm rot="16200000">
            <a:off x="3145052" y="-785942"/>
            <a:ext cx="5901896" cy="786919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4DE4B-B46A-574B-B49A-2F151DE4CB40}"/>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6055DA0-D968-F34A-86D1-88C93E78F2DF}"/>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59335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EDB736DF-3E08-3642-AEE8-73C4324E5668}"/>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EDD5D11F-96A2-1449-9D14-71F30EC99E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26104" y="1045956"/>
            <a:ext cx="4437618" cy="5916824"/>
          </a:xfrm>
          <a:prstGeom prst="rect">
            <a:avLst/>
          </a:prstGeom>
        </p:spPr>
      </p:pic>
      <p:pic>
        <p:nvPicPr>
          <p:cNvPr id="7" name="Picture 6" descr="A picture containing text, wall, measuring stick&#10;&#10;Description automatically generated">
            <a:extLst>
              <a:ext uri="{FF2B5EF4-FFF2-40B4-BE49-F238E27FC236}">
                <a16:creationId xmlns:a16="http://schemas.microsoft.com/office/drawing/2014/main" id="{C11E07B7-43CE-544F-B4E2-B7A6B1694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8280" y="1045953"/>
            <a:ext cx="4437620" cy="5916827"/>
          </a:xfrm>
          <a:prstGeom prst="rect">
            <a:avLst/>
          </a:prstGeom>
        </p:spPr>
      </p:pic>
      <p:sp>
        <p:nvSpPr>
          <p:cNvPr id="6" name="TextBox 5">
            <a:extLst>
              <a:ext uri="{FF2B5EF4-FFF2-40B4-BE49-F238E27FC236}">
                <a16:creationId xmlns:a16="http://schemas.microsoft.com/office/drawing/2014/main" id="{03201ADB-CA4A-2849-B2E8-0D4AA7BEF439}"/>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 and trim them to be 3 inches long. Then cut the black wire so that it is .75in shorter than the red wire.</a:t>
            </a:r>
          </a:p>
        </p:txBody>
      </p:sp>
    </p:spTree>
    <p:extLst>
      <p:ext uri="{BB962C8B-B14F-4D97-AF65-F5344CB8AC3E}">
        <p14:creationId xmlns:p14="http://schemas.microsoft.com/office/powerpoint/2010/main" val="391858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D4ADD07-8FD2-6541-BFFA-953FFFB499A7}"/>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DAEB5FE0-B465-914D-AA99-B05C62F57A5C}"/>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7 mm of isolation off.</a:t>
            </a:r>
          </a:p>
        </p:txBody>
      </p:sp>
    </p:spTree>
    <p:extLst>
      <p:ext uri="{BB962C8B-B14F-4D97-AF65-F5344CB8AC3E}">
        <p14:creationId xmlns:p14="http://schemas.microsoft.com/office/powerpoint/2010/main" val="1300428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pic>
        <p:nvPicPr>
          <p:cNvPr id="5" name="Content Placeholder 4" descr="A picture containing wall, indoor&#10;&#10;Description automatically generated">
            <a:extLst>
              <a:ext uri="{FF2B5EF4-FFF2-40B4-BE49-F238E27FC236}">
                <a16:creationId xmlns:a16="http://schemas.microsoft.com/office/drawing/2014/main" id="{4856AB78-D118-974C-86AF-4F8D0BC24AB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rot="16200000">
            <a:off x="6275054" y="1612555"/>
            <a:ext cx="6405159" cy="3632889"/>
          </a:xfrm>
        </p:spPr>
      </p:pic>
      <p:sp>
        <p:nvSpPr>
          <p:cNvPr id="6" name="TextBox 5">
            <a:extLst>
              <a:ext uri="{FF2B5EF4-FFF2-40B4-BE49-F238E27FC236}">
                <a16:creationId xmlns:a16="http://schemas.microsoft.com/office/drawing/2014/main" id="{60B411FE-69BB-D24E-B2F5-E0A5CDBBD237}"/>
              </a:ext>
            </a:extLst>
          </p:cNvPr>
          <p:cNvSpPr txBox="1"/>
          <p:nvPr/>
        </p:nvSpPr>
        <p:spPr>
          <a:xfrm>
            <a:off x="9091181" y="6147238"/>
            <a:ext cx="772904" cy="369332"/>
          </a:xfrm>
          <a:prstGeom prst="rect">
            <a:avLst/>
          </a:prstGeom>
          <a:noFill/>
        </p:spPr>
        <p:txBody>
          <a:bodyPr wrap="none" rtlCol="0">
            <a:spAutoFit/>
          </a:bodyPr>
          <a:lstStyle/>
          <a:p>
            <a:r>
              <a:rPr lang="en-US" dirty="0"/>
              <a:t>retake</a:t>
            </a:r>
          </a:p>
        </p:txBody>
      </p:sp>
      <p:sp>
        <p:nvSpPr>
          <p:cNvPr id="7" name="TextBox 6">
            <a:extLst>
              <a:ext uri="{FF2B5EF4-FFF2-40B4-BE49-F238E27FC236}">
                <a16:creationId xmlns:a16="http://schemas.microsoft.com/office/drawing/2014/main" id="{35D06A63-351E-6343-890E-0EFB9D02AD05}"/>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tube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3057AEA-B550-E647-8D99-662311BE99BE}"/>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a:t>
            </a:r>
            <a:r>
              <a:rPr lang="en-US" sz="1200" dirty="0">
                <a:highlight>
                  <a:srgbClr val="FFFF00"/>
                </a:highlight>
              </a:rPr>
              <a:t>size 8 </a:t>
            </a:r>
            <a:r>
              <a:rPr lang="en-US" sz="1200" dirty="0"/>
              <a:t>eyes onto each of the stripped wire ends as shown. Exposed wire should be visible above and below the eye’s tube.</a:t>
            </a:r>
          </a:p>
        </p:txBody>
      </p:sp>
      <p:cxnSp>
        <p:nvCxnSpPr>
          <p:cNvPr id="5" name="Straight Arrow Connector 4">
            <a:extLst>
              <a:ext uri="{FF2B5EF4-FFF2-40B4-BE49-F238E27FC236}">
                <a16:creationId xmlns:a16="http://schemas.microsoft.com/office/drawing/2014/main" id="{9F2DF82A-7AF7-CE48-9C9C-FA41BD4CDF73}"/>
              </a:ext>
            </a:extLst>
          </p:cNvPr>
          <p:cNvCxnSpPr>
            <a:cxnSpLocks/>
          </p:cNvCxnSpPr>
          <p:nvPr/>
        </p:nvCxnSpPr>
        <p:spPr>
          <a:xfrm flipH="1" flipV="1">
            <a:off x="2645323" y="4481250"/>
            <a:ext cx="728498" cy="3009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D59D791-F6B7-A14D-AE47-71631555F226}"/>
              </a:ext>
            </a:extLst>
          </p:cNvPr>
          <p:cNvCxnSpPr>
            <a:cxnSpLocks/>
          </p:cNvCxnSpPr>
          <p:nvPr/>
        </p:nvCxnSpPr>
        <p:spPr>
          <a:xfrm flipH="1">
            <a:off x="2645323" y="4887310"/>
            <a:ext cx="728498" cy="24528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5E3A5A-D3EC-014D-BD9F-1EBDD5F67A2B}"/>
              </a:ext>
            </a:extLst>
          </p:cNvPr>
          <p:cNvSpPr txBox="1"/>
          <p:nvPr/>
        </p:nvSpPr>
        <p:spPr>
          <a:xfrm>
            <a:off x="3331781" y="4696259"/>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126924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30EDAA76-5BA7-FD46-ABB6-75CE68B5965A}"/>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a:t>
            </a:r>
            <a:r>
              <a:rPr lang="en-US" sz="1200" dirty="0">
                <a:highlight>
                  <a:srgbClr val="FFFF00"/>
                </a:highlight>
              </a:rPr>
              <a:t>18-14 </a:t>
            </a:r>
            <a:r>
              <a:rPr lang="en-US" sz="1200" dirty="0" err="1">
                <a:highlight>
                  <a:srgbClr val="FFFF00"/>
                </a:highlight>
              </a:rPr>
              <a:t>awg</a:t>
            </a:r>
            <a:r>
              <a:rPr lang="en-US" sz="1200" dirty="0"/>
              <a:t> slot in the crimper. Each eye needs to be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tool&#10;&#10;Description automatically generated">
            <a:extLst>
              <a:ext uri="{FF2B5EF4-FFF2-40B4-BE49-F238E27FC236}">
                <a16:creationId xmlns:a16="http://schemas.microsoft.com/office/drawing/2014/main" id="{8A74FDF6-808B-5F4D-A7EB-5BB2282761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6442" y="930166"/>
            <a:ext cx="4351282" cy="5801709"/>
          </a:xfrm>
          <a:prstGeom prst="rect">
            <a:avLst/>
          </a:prstGeom>
        </p:spPr>
      </p:pic>
      <p:sp>
        <p:nvSpPr>
          <p:cNvPr id="6" name="TextBox 5">
            <a:extLst>
              <a:ext uri="{FF2B5EF4-FFF2-40B4-BE49-F238E27FC236}">
                <a16:creationId xmlns:a16="http://schemas.microsoft.com/office/drawing/2014/main" id="{FDB3B91D-EB87-EF4E-A10B-1CC2B4558E08}"/>
              </a:ext>
            </a:extLst>
          </p:cNvPr>
          <p:cNvSpPr txBox="1"/>
          <p:nvPr/>
        </p:nvSpPr>
        <p:spPr>
          <a:xfrm>
            <a:off x="7821827" y="6005384"/>
            <a:ext cx="1563441" cy="369332"/>
          </a:xfrm>
          <a:prstGeom prst="rect">
            <a:avLst/>
          </a:prstGeom>
          <a:noFill/>
        </p:spPr>
        <p:txBody>
          <a:bodyPr wrap="none" rtlCol="0">
            <a:spAutoFit/>
          </a:bodyPr>
          <a:lstStyle/>
          <a:p>
            <a:r>
              <a:rPr lang="en-US" dirty="0"/>
              <a:t>Show backside</a:t>
            </a:r>
          </a:p>
        </p:txBody>
      </p:sp>
      <p:sp>
        <p:nvSpPr>
          <p:cNvPr id="5" name="TextBox 4">
            <a:extLst>
              <a:ext uri="{FF2B5EF4-FFF2-40B4-BE49-F238E27FC236}">
                <a16:creationId xmlns:a16="http://schemas.microsoft.com/office/drawing/2014/main" id="{ED35A60E-EA66-0B4F-B5B0-028AA872D46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both above and below the eyes’ crimped joints. Do not forget about the exposed wire below the crimped joints on the reverse side of the eyes.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B564-5A88-8247-998B-F45DA1C52C52}"/>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99E2BC9-AED2-4F4E-977E-D16F0F9728EE}"/>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70106-2D18-A240-83FC-665FA703F96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5061AAC8-2C46-0A4D-854C-3D1DC5B400AE}"/>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&amp; 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3" name="Picture 2">
            <a:extLst>
              <a:ext uri="{FF2B5EF4-FFF2-40B4-BE49-F238E27FC236}">
                <a16:creationId xmlns:a16="http://schemas.microsoft.com/office/drawing/2014/main" id="{6B4D3393-82DD-0646-A3E9-480DDE14597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E9C9DE9-A7C4-184D-9512-AA1AFDC9F10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42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3" y="945280"/>
            <a:ext cx="4348522" cy="5798029"/>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4" y="945280"/>
            <a:ext cx="4348523" cy="5798031"/>
          </a:xfrm>
          <a:prstGeom prst="rect">
            <a:avLst/>
          </a:prstGeom>
        </p:spPr>
      </p:pic>
      <p:sp>
        <p:nvSpPr>
          <p:cNvPr id="5" name="TextBox 4">
            <a:extLst>
              <a:ext uri="{FF2B5EF4-FFF2-40B4-BE49-F238E27FC236}">
                <a16:creationId xmlns:a16="http://schemas.microsoft.com/office/drawing/2014/main" id="{D7A6063A-C3DF-BF47-83C8-E6711381B345}"/>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F3149F0-B271-584B-80F6-67770B953272}"/>
              </a:ext>
            </a:extLst>
          </p:cNvPr>
          <p:cNvPicPr>
            <a:picLocks noChangeAspect="1"/>
          </p:cNvPicPr>
          <p:nvPr/>
        </p:nvPicPr>
        <p:blipFill>
          <a:blip r:embed="rId2"/>
          <a:stretch>
            <a:fillRect/>
          </a:stretch>
        </p:blipFill>
        <p:spPr>
          <a:xfrm rot="16200000">
            <a:off x="3208282" y="-121744"/>
            <a:ext cx="5775435" cy="7700580"/>
          </a:xfrm>
          <a:prstGeom prst="rect">
            <a:avLst/>
          </a:prstGeom>
        </p:spPr>
      </p:pic>
      <p:sp>
        <p:nvSpPr>
          <p:cNvPr id="4" name="TextBox 3">
            <a:extLst>
              <a:ext uri="{FF2B5EF4-FFF2-40B4-BE49-F238E27FC236}">
                <a16:creationId xmlns:a16="http://schemas.microsoft.com/office/drawing/2014/main" id="{DA21C25E-EA30-4F44-A745-14379669B033}"/>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35.5 inches.</a:t>
            </a:r>
          </a:p>
        </p:txBody>
      </p:sp>
    </p:spTree>
    <p:extLst>
      <p:ext uri="{BB962C8B-B14F-4D97-AF65-F5344CB8AC3E}">
        <p14:creationId xmlns:p14="http://schemas.microsoft.com/office/powerpoint/2010/main" val="146678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10055" y="968477"/>
            <a:ext cx="4099726" cy="5466301"/>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2221" y="968477"/>
            <a:ext cx="4099726" cy="5466301"/>
          </a:xfrm>
          <a:prstGeom prst="rect">
            <a:avLst/>
          </a:prstGeom>
        </p:spPr>
      </p:pic>
      <p:sp>
        <p:nvSpPr>
          <p:cNvPr id="4" name="TextBox 3">
            <a:extLst>
              <a:ext uri="{FF2B5EF4-FFF2-40B4-BE49-F238E27FC236}">
                <a16:creationId xmlns:a16="http://schemas.microsoft.com/office/drawing/2014/main" id="{ECA840BC-A620-1A42-815D-15BF62450584}"/>
              </a:ext>
            </a:extLst>
          </p:cNvPr>
          <p:cNvSpPr txBox="1"/>
          <p:nvPr/>
        </p:nvSpPr>
        <p:spPr>
          <a:xfrm>
            <a:off x="3489435" y="423222"/>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indoor, gauge&#10;&#10;Description automatically generated">
            <a:extLst>
              <a:ext uri="{FF2B5EF4-FFF2-40B4-BE49-F238E27FC236}">
                <a16:creationId xmlns:a16="http://schemas.microsoft.com/office/drawing/2014/main" id="{52049EED-344C-9C49-BA12-BA5F290EB3DA}"/>
              </a:ext>
            </a:extLst>
          </p:cNvPr>
          <p:cNvPicPr>
            <a:picLocks noChangeAspect="1"/>
          </p:cNvPicPr>
          <p:nvPr/>
        </p:nvPicPr>
        <p:blipFill>
          <a:blip r:embed="rId2"/>
          <a:stretch>
            <a:fillRect/>
          </a:stretch>
        </p:blipFill>
        <p:spPr>
          <a:xfrm rot="16200000">
            <a:off x="3225690" y="-108060"/>
            <a:ext cx="5740619" cy="7654159"/>
          </a:xfrm>
          <a:prstGeom prst="rect">
            <a:avLst/>
          </a:prstGeom>
        </p:spPr>
      </p:pic>
      <p:sp>
        <p:nvSpPr>
          <p:cNvPr id="4" name="TextBox 3">
            <a:extLst>
              <a:ext uri="{FF2B5EF4-FFF2-40B4-BE49-F238E27FC236}">
                <a16:creationId xmlns:a16="http://schemas.microsoft.com/office/drawing/2014/main" id="{23BB1BDA-B897-874A-AD7E-D6C060F3D7E6}"/>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6.5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12355</TotalTime>
  <Words>1047</Words>
  <Application>Microsoft Macintosh PowerPoint</Application>
  <PresentationFormat>Widescreen</PresentationFormat>
  <Paragraphs>43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24v to Control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53</cp:revision>
  <dcterms:created xsi:type="dcterms:W3CDTF">2020-12-08T20:11:36Z</dcterms:created>
  <dcterms:modified xsi:type="dcterms:W3CDTF">2022-10-11T23:53:21Z</dcterms:modified>
</cp:coreProperties>
</file>